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Fira Sans" panose="020B0604020202020204" charset="0"/>
      <p:regular r:id="rId9"/>
    </p:embeddedFont>
    <p:embeddedFont>
      <p:font typeface="Fira Mono Medium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7248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36683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VisioHome</a:t>
            </a: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 – Especificación de Requisitos del Sistema (SRS)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1196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Versión: 1.1 – 21/08/2025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300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Autores: Equipo VisioHome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5062" y="388977"/>
            <a:ext cx="3223617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Propósito y Alcance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495062" y="1043107"/>
            <a:ext cx="1908334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Objetivo Principal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495062" y="1405533"/>
            <a:ext cx="7346871" cy="452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Ahorrar tiempo y dinero a los usuarios en la búsqueda de viviendas, ofreciendo vistas 3D inmersivas y procesos claros y eficientes.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95062" y="1999417"/>
            <a:ext cx="2120265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Alcance del Proyecto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495062" y="2361843"/>
            <a:ext cx="7346871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VisioHome será una plataforma web robusta que incluirá: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495062" y="2715339"/>
            <a:ext cx="7346871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Visualización 3D y Realidad Aumentada (AR) de propiedades.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495062" y="2990969"/>
            <a:ext cx="7346871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Filtros de búsqueda avanzados y gestión de favoritos.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495062" y="3266599"/>
            <a:ext cx="7346871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Funcionalidades de publicación de propiedades.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495062" y="3542228"/>
            <a:ext cx="7346871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Sistema de agenda para citas y chat integrado.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495062" y="3895725"/>
            <a:ext cx="7346871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definirán tres roles principales: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495062" y="4281011"/>
            <a:ext cx="318254" cy="318254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045" y="4307503"/>
            <a:ext cx="212169" cy="265152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954762" y="4329589"/>
            <a:ext cx="1768078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Usuario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954762" y="4692015"/>
            <a:ext cx="6887170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Busca y gestiona propiedades.</a:t>
            </a:r>
            <a:endParaRPr lang="en-US" sz="1100" dirty="0"/>
          </a:p>
        </p:txBody>
      </p:sp>
      <p:sp>
        <p:nvSpPr>
          <p:cNvPr id="16" name="Shape 13"/>
          <p:cNvSpPr/>
          <p:nvPr/>
        </p:nvSpPr>
        <p:spPr>
          <a:xfrm>
            <a:off x="495062" y="5201126"/>
            <a:ext cx="318254" cy="318254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45" y="5227618"/>
            <a:ext cx="212169" cy="265152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954762" y="5249704"/>
            <a:ext cx="1768078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Agente</a:t>
            </a:r>
            <a:endParaRPr lang="en-US" sz="1350" dirty="0"/>
          </a:p>
        </p:txBody>
      </p:sp>
      <p:sp>
        <p:nvSpPr>
          <p:cNvPr id="19" name="Text 15"/>
          <p:cNvSpPr/>
          <p:nvPr/>
        </p:nvSpPr>
        <p:spPr>
          <a:xfrm>
            <a:off x="954762" y="5612130"/>
            <a:ext cx="6887170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Administra propiedades y citas.</a:t>
            </a:r>
            <a:endParaRPr lang="en-US" sz="1100" dirty="0"/>
          </a:p>
        </p:txBody>
      </p:sp>
      <p:sp>
        <p:nvSpPr>
          <p:cNvPr id="20" name="Shape 16"/>
          <p:cNvSpPr/>
          <p:nvPr/>
        </p:nvSpPr>
        <p:spPr>
          <a:xfrm>
            <a:off x="495062" y="6121241"/>
            <a:ext cx="318254" cy="318254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pic>
        <p:nvPicPr>
          <p:cNvPr id="2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045" y="6147733"/>
            <a:ext cx="212169" cy="265152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954762" y="6169819"/>
            <a:ext cx="1768078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Administrador</a:t>
            </a:r>
            <a:endParaRPr lang="en-US" sz="1350" dirty="0"/>
          </a:p>
        </p:txBody>
      </p:sp>
      <p:sp>
        <p:nvSpPr>
          <p:cNvPr id="23" name="Text 18"/>
          <p:cNvSpPr/>
          <p:nvPr/>
        </p:nvSpPr>
        <p:spPr>
          <a:xfrm>
            <a:off x="954762" y="6532245"/>
            <a:ext cx="6887170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Supervisa y controla la plataforma.</a:t>
            </a:r>
            <a:endParaRPr lang="en-US" sz="1100" dirty="0"/>
          </a:p>
        </p:txBody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4596" y="1060728"/>
            <a:ext cx="5948243" cy="5948243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8194596" y="7168039"/>
            <a:ext cx="2650331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Fuera de Alcance (Fase 1)</a:t>
            </a:r>
            <a:endParaRPr lang="en-US" sz="1350" dirty="0"/>
          </a:p>
        </p:txBody>
      </p:sp>
      <p:sp>
        <p:nvSpPr>
          <p:cNvPr id="26" name="Text 20"/>
          <p:cNvSpPr/>
          <p:nvPr/>
        </p:nvSpPr>
        <p:spPr>
          <a:xfrm>
            <a:off x="8194596" y="7530465"/>
            <a:ext cx="5948243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Para esta primera fase, las siguientes funcionalidades no serán incluidas:</a:t>
            </a:r>
            <a:endParaRPr lang="en-US" sz="1100" dirty="0"/>
          </a:p>
        </p:txBody>
      </p:sp>
      <p:sp>
        <p:nvSpPr>
          <p:cNvPr id="27" name="Text 21"/>
          <p:cNvSpPr/>
          <p:nvPr/>
        </p:nvSpPr>
        <p:spPr>
          <a:xfrm>
            <a:off x="8194596" y="7883962"/>
            <a:ext cx="5948243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Sistemas de pago integrados.</a:t>
            </a:r>
            <a:endParaRPr lang="en-US" sz="1100" dirty="0"/>
          </a:p>
        </p:txBody>
      </p:sp>
      <p:sp>
        <p:nvSpPr>
          <p:cNvPr id="28" name="Text 22"/>
          <p:cNvSpPr/>
          <p:nvPr/>
        </p:nvSpPr>
        <p:spPr>
          <a:xfrm>
            <a:off x="8194596" y="8159591"/>
            <a:ext cx="5948243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Funcionalidad de firma electrónica.</a:t>
            </a:r>
            <a:endParaRPr lang="en-US" sz="1100" dirty="0"/>
          </a:p>
        </p:txBody>
      </p:sp>
      <p:sp>
        <p:nvSpPr>
          <p:cNvPr id="29" name="Text 23"/>
          <p:cNvSpPr/>
          <p:nvPr/>
        </p:nvSpPr>
        <p:spPr>
          <a:xfrm>
            <a:off x="8194596" y="8435221"/>
            <a:ext cx="5948243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Integración directa con notarías.</a:t>
            </a:r>
            <a:endParaRPr lang="en-US" sz="1100" dirty="0"/>
          </a:p>
        </p:txBody>
      </p:sp>
      <p:sp>
        <p:nvSpPr>
          <p:cNvPr id="30" name="Text 24"/>
          <p:cNvSpPr/>
          <p:nvPr/>
        </p:nvSpPr>
        <p:spPr>
          <a:xfrm>
            <a:off x="8194596" y="8710851"/>
            <a:ext cx="5948243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Aplicación móvil nativa (se priorizará la versión web responsive).</a:t>
            </a:r>
            <a:endParaRPr lang="en-US" sz="1100" dirty="0"/>
          </a:p>
        </p:txBody>
      </p:sp>
      <p:sp>
        <p:nvSpPr>
          <p:cNvPr id="31" name="Rectángulo 30"/>
          <p:cNvSpPr/>
          <p:nvPr/>
        </p:nvSpPr>
        <p:spPr>
          <a:xfrm>
            <a:off x="12858750" y="7806094"/>
            <a:ext cx="1714500" cy="30408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3244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7088" y="406360"/>
            <a:ext cx="2955369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Actores y Roles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517088" y="941903"/>
            <a:ext cx="8109823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 plataforma VisioHome está diseñada para interactuar con tres tipos de usuarios, cada uno con un conjunto específico de permisos y responsabilidades:</a:t>
            </a:r>
            <a:endParaRPr lang="en-US" sz="11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088" y="1580793"/>
            <a:ext cx="8109823" cy="307478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15542" y="3323759"/>
            <a:ext cx="1831422" cy="228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Administrador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709727" y="3617804"/>
            <a:ext cx="1937238" cy="5494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Configurar permisos, supervisar actividad y mantener la plataforma.</a:t>
            </a:r>
            <a:endParaRPr lang="en-US" sz="1050" dirty="0"/>
          </a:p>
        </p:txBody>
      </p:sp>
      <p:sp>
        <p:nvSpPr>
          <p:cNvPr id="8" name="Text 4"/>
          <p:cNvSpPr/>
          <p:nvPr/>
        </p:nvSpPr>
        <p:spPr>
          <a:xfrm>
            <a:off x="6497020" y="2656307"/>
            <a:ext cx="1831422" cy="228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Agente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6497020" y="2950352"/>
            <a:ext cx="1937237" cy="5494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Publicar y gestionar anuncios; responder consultas y coordinar visitas.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848101" y="1956297"/>
            <a:ext cx="1831422" cy="228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Usuario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742285" y="2250342"/>
            <a:ext cx="1937238" cy="5494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Buscar, ver y guardar propiedades; interactuar con funciones básicas.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517088" y="4969550"/>
            <a:ext cx="1847017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Usuario</a:t>
            </a:r>
            <a:endParaRPr lang="en-US" sz="1450" dirty="0"/>
          </a:p>
        </p:txBody>
      </p:sp>
      <p:sp>
        <p:nvSpPr>
          <p:cNvPr id="13" name="Text 9"/>
          <p:cNvSpPr/>
          <p:nvPr/>
        </p:nvSpPr>
        <p:spPr>
          <a:xfrm>
            <a:off x="517088" y="5348049"/>
            <a:ext cx="2434590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Buscar propiedades.</a:t>
            </a:r>
            <a:endParaRPr lang="en-US" sz="1150" dirty="0"/>
          </a:p>
        </p:txBody>
      </p:sp>
      <p:sp>
        <p:nvSpPr>
          <p:cNvPr id="14" name="Text 10"/>
          <p:cNvSpPr/>
          <p:nvPr/>
        </p:nvSpPr>
        <p:spPr>
          <a:xfrm>
            <a:off x="517088" y="5636062"/>
            <a:ext cx="2434590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Guardar propiedades en favoritos.</a:t>
            </a:r>
            <a:endParaRPr lang="en-US" sz="1150" dirty="0"/>
          </a:p>
        </p:txBody>
      </p:sp>
      <p:sp>
        <p:nvSpPr>
          <p:cNvPr id="15" name="Text 11"/>
          <p:cNvSpPr/>
          <p:nvPr/>
        </p:nvSpPr>
        <p:spPr>
          <a:xfrm>
            <a:off x="517088" y="6160413"/>
            <a:ext cx="2434590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Publicar propiedades (como propietario).</a:t>
            </a:r>
            <a:endParaRPr lang="en-US" sz="1150" dirty="0"/>
          </a:p>
        </p:txBody>
      </p:sp>
      <p:sp>
        <p:nvSpPr>
          <p:cNvPr id="16" name="Text 12"/>
          <p:cNvSpPr/>
          <p:nvPr/>
        </p:nvSpPr>
        <p:spPr>
          <a:xfrm>
            <a:off x="517088" y="6684764"/>
            <a:ext cx="2434590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Agendar citas con agentes.</a:t>
            </a:r>
            <a:endParaRPr lang="en-US" sz="1150" dirty="0"/>
          </a:p>
        </p:txBody>
      </p:sp>
      <p:sp>
        <p:nvSpPr>
          <p:cNvPr id="17" name="Text 13"/>
          <p:cNvSpPr/>
          <p:nvPr/>
        </p:nvSpPr>
        <p:spPr>
          <a:xfrm>
            <a:off x="517088" y="6972776"/>
            <a:ext cx="2434590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Utilizar el chat integrado.</a:t>
            </a:r>
            <a:endParaRPr lang="en-US" sz="1150" dirty="0"/>
          </a:p>
        </p:txBody>
      </p:sp>
      <p:sp>
        <p:nvSpPr>
          <p:cNvPr id="18" name="Text 14"/>
          <p:cNvSpPr/>
          <p:nvPr/>
        </p:nvSpPr>
        <p:spPr>
          <a:xfrm>
            <a:off x="517088" y="7260788"/>
            <a:ext cx="2434590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Gestionar su perfil personal.</a:t>
            </a:r>
            <a:endParaRPr lang="en-US" sz="1150" dirty="0"/>
          </a:p>
        </p:txBody>
      </p:sp>
      <p:sp>
        <p:nvSpPr>
          <p:cNvPr id="19" name="Text 15"/>
          <p:cNvSpPr/>
          <p:nvPr/>
        </p:nvSpPr>
        <p:spPr>
          <a:xfrm>
            <a:off x="3319820" y="4969550"/>
            <a:ext cx="1847017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Agente</a:t>
            </a:r>
            <a:endParaRPr lang="en-US" sz="1450" dirty="0"/>
          </a:p>
        </p:txBody>
      </p:sp>
      <p:sp>
        <p:nvSpPr>
          <p:cNvPr id="20" name="Text 16"/>
          <p:cNvSpPr/>
          <p:nvPr/>
        </p:nvSpPr>
        <p:spPr>
          <a:xfrm>
            <a:off x="3319820" y="5348049"/>
            <a:ext cx="2434590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Gestionar citas agendadas.</a:t>
            </a:r>
            <a:endParaRPr lang="en-US" sz="1150" dirty="0"/>
          </a:p>
        </p:txBody>
      </p:sp>
      <p:sp>
        <p:nvSpPr>
          <p:cNvPr id="21" name="Text 17"/>
          <p:cNvSpPr/>
          <p:nvPr/>
        </p:nvSpPr>
        <p:spPr>
          <a:xfrm>
            <a:off x="3319820" y="5636062"/>
            <a:ext cx="2434590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Visualizar propiedades asignadas.</a:t>
            </a:r>
            <a:endParaRPr lang="en-US" sz="1150" dirty="0"/>
          </a:p>
        </p:txBody>
      </p:sp>
      <p:sp>
        <p:nvSpPr>
          <p:cNvPr id="22" name="Text 18"/>
          <p:cNvSpPr/>
          <p:nvPr/>
        </p:nvSpPr>
        <p:spPr>
          <a:xfrm>
            <a:off x="3319820" y="6160413"/>
            <a:ext cx="2434590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Acceder a perfiles mínimos de usuarios para contacto.</a:t>
            </a:r>
            <a:endParaRPr lang="en-US" sz="1150" dirty="0"/>
          </a:p>
        </p:txBody>
      </p:sp>
      <p:sp>
        <p:nvSpPr>
          <p:cNvPr id="23" name="Text 19"/>
          <p:cNvSpPr/>
          <p:nvPr/>
        </p:nvSpPr>
        <p:spPr>
          <a:xfrm>
            <a:off x="3319820" y="6684764"/>
            <a:ext cx="2434590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Comunicarse vía chat con usuarios.</a:t>
            </a:r>
            <a:endParaRPr lang="en-US" sz="1150" dirty="0"/>
          </a:p>
        </p:txBody>
      </p:sp>
      <p:sp>
        <p:nvSpPr>
          <p:cNvPr id="24" name="Text 20"/>
          <p:cNvSpPr/>
          <p:nvPr/>
        </p:nvSpPr>
        <p:spPr>
          <a:xfrm>
            <a:off x="6122551" y="4969550"/>
            <a:ext cx="1847017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Administrador</a:t>
            </a:r>
            <a:endParaRPr lang="en-US" sz="1450" dirty="0"/>
          </a:p>
        </p:txBody>
      </p:sp>
      <p:sp>
        <p:nvSpPr>
          <p:cNvPr id="25" name="Text 21"/>
          <p:cNvSpPr/>
          <p:nvPr/>
        </p:nvSpPr>
        <p:spPr>
          <a:xfrm>
            <a:off x="6122551" y="5348049"/>
            <a:ext cx="2519362" cy="9453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Operaciones CRUD (Crear, Leer, Actualizar, Eliminar) globales sobre usuarios, agentes y propiedades.</a:t>
            </a:r>
            <a:endParaRPr lang="en-US" sz="1150" dirty="0"/>
          </a:p>
        </p:txBody>
      </p:sp>
      <p:sp>
        <p:nvSpPr>
          <p:cNvPr id="26" name="Text 22"/>
          <p:cNvSpPr/>
          <p:nvPr/>
        </p:nvSpPr>
        <p:spPr>
          <a:xfrm>
            <a:off x="6122551" y="6345079"/>
            <a:ext cx="2519362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Acceso a métricas de uso y rendimiento de la plataforma.</a:t>
            </a:r>
            <a:endParaRPr lang="en-US" sz="1150" dirty="0"/>
          </a:p>
        </p:txBody>
      </p:sp>
      <p:sp>
        <p:nvSpPr>
          <p:cNvPr id="27" name="Text 23"/>
          <p:cNvSpPr/>
          <p:nvPr/>
        </p:nvSpPr>
        <p:spPr>
          <a:xfrm>
            <a:off x="6122551" y="6869430"/>
            <a:ext cx="2519362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Definición y aplicación de políticas de uso.</a:t>
            </a:r>
            <a:endParaRPr lang="en-US" sz="1150" dirty="0"/>
          </a:p>
        </p:txBody>
      </p:sp>
      <p:sp>
        <p:nvSpPr>
          <p:cNvPr id="28" name="Text 24"/>
          <p:cNvSpPr/>
          <p:nvPr/>
        </p:nvSpPr>
        <p:spPr>
          <a:xfrm>
            <a:off x="6122551" y="7393781"/>
            <a:ext cx="2519362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Moderación de contenido y usuarios.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3161" y="417671"/>
            <a:ext cx="5740241" cy="373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Requisitos Funcionales (Resumen)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523161" y="1090255"/>
            <a:ext cx="13584079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Los requisitos funcionales clave de VisioHome se categorizan por su importancia (M: Mandatorio, S: Sugerido):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523161" y="1721763"/>
            <a:ext cx="6717268" cy="1975247"/>
          </a:xfrm>
          <a:prstGeom prst="roundRect">
            <a:avLst>
              <a:gd name="adj" fmla="val 3703"/>
            </a:avLst>
          </a:prstGeom>
          <a:solidFill>
            <a:srgbClr val="0F0F10"/>
          </a:solidFill>
          <a:ln/>
        </p:spPr>
      </p:sp>
      <p:sp>
        <p:nvSpPr>
          <p:cNvPr id="5" name="Shape 3"/>
          <p:cNvSpPr/>
          <p:nvPr/>
        </p:nvSpPr>
        <p:spPr>
          <a:xfrm>
            <a:off x="523161" y="1706523"/>
            <a:ext cx="6717268" cy="60960"/>
          </a:xfrm>
          <a:prstGeom prst="roundRect">
            <a:avLst>
              <a:gd name="adj" fmla="val 36788"/>
            </a:avLst>
          </a:prstGeom>
          <a:solidFill>
            <a:srgbClr val="FF6BD8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1497568"/>
            <a:ext cx="448508" cy="448508"/>
          </a:xfrm>
          <a:prstGeom prst="roundRect">
            <a:avLst>
              <a:gd name="adj" fmla="val 203876"/>
            </a:avLst>
          </a:prstGeom>
          <a:solidFill>
            <a:srgbClr val="FF6BD8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2081" y="1609725"/>
            <a:ext cx="179308" cy="224195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687824" y="2095500"/>
            <a:ext cx="1905476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Autenticación (M)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87824" y="2418755"/>
            <a:ext cx="6387941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Registro seguro de usuarios.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687824" y="2710220"/>
            <a:ext cx="6387941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Inicio de sesión con Google.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687824" y="3001685"/>
            <a:ext cx="6387941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Autenticación de dos factores (2FA).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687824" y="3293150"/>
            <a:ext cx="6387941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Bloqueo de cuenta por intentos fallidos.</a:t>
            </a:r>
            <a:endParaRPr lang="en-US" sz="1150" dirty="0"/>
          </a:p>
        </p:txBody>
      </p:sp>
      <p:sp>
        <p:nvSpPr>
          <p:cNvPr id="13" name="Shape 10"/>
          <p:cNvSpPr/>
          <p:nvPr/>
        </p:nvSpPr>
        <p:spPr>
          <a:xfrm>
            <a:off x="7389852" y="1721763"/>
            <a:ext cx="6717387" cy="1975247"/>
          </a:xfrm>
          <a:prstGeom prst="roundRect">
            <a:avLst>
              <a:gd name="adj" fmla="val 3703"/>
            </a:avLst>
          </a:prstGeom>
          <a:solidFill>
            <a:srgbClr val="0F0F10"/>
          </a:solidFill>
          <a:ln/>
        </p:spPr>
      </p:sp>
      <p:sp>
        <p:nvSpPr>
          <p:cNvPr id="14" name="Shape 11"/>
          <p:cNvSpPr/>
          <p:nvPr/>
        </p:nvSpPr>
        <p:spPr>
          <a:xfrm>
            <a:off x="7389852" y="1706523"/>
            <a:ext cx="6717387" cy="60960"/>
          </a:xfrm>
          <a:prstGeom prst="roundRect">
            <a:avLst>
              <a:gd name="adj" fmla="val 36788"/>
            </a:avLst>
          </a:prstGeom>
          <a:solidFill>
            <a:srgbClr val="FF6BD8"/>
          </a:solidFill>
          <a:ln/>
        </p:spPr>
      </p:sp>
      <p:sp>
        <p:nvSpPr>
          <p:cNvPr id="15" name="Shape 12"/>
          <p:cNvSpPr/>
          <p:nvPr/>
        </p:nvSpPr>
        <p:spPr>
          <a:xfrm>
            <a:off x="10524232" y="1497568"/>
            <a:ext cx="448508" cy="448508"/>
          </a:xfrm>
          <a:prstGeom prst="roundRect">
            <a:avLst>
              <a:gd name="adj" fmla="val 203876"/>
            </a:avLst>
          </a:prstGeom>
          <a:solidFill>
            <a:srgbClr val="FF6BD8"/>
          </a:solidFill>
          <a:ln/>
        </p:spPr>
      </p:sp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773" y="1609725"/>
            <a:ext cx="179308" cy="224195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7554516" y="2095500"/>
            <a:ext cx="1868805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Catálogo (M)</a:t>
            </a:r>
            <a:endParaRPr lang="en-US" sz="1450" dirty="0"/>
          </a:p>
        </p:txBody>
      </p:sp>
      <p:sp>
        <p:nvSpPr>
          <p:cNvPr id="18" name="Text 14"/>
          <p:cNvSpPr/>
          <p:nvPr/>
        </p:nvSpPr>
        <p:spPr>
          <a:xfrm>
            <a:off x="7554516" y="2418755"/>
            <a:ext cx="6388060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Filtros de búsqueda avanzados.</a:t>
            </a:r>
            <a:endParaRPr lang="en-US" sz="1150" dirty="0"/>
          </a:p>
        </p:txBody>
      </p:sp>
      <p:sp>
        <p:nvSpPr>
          <p:cNvPr id="19" name="Text 15"/>
          <p:cNvSpPr/>
          <p:nvPr/>
        </p:nvSpPr>
        <p:spPr>
          <a:xfrm>
            <a:off x="7554516" y="2710220"/>
            <a:ext cx="6388060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Gestión de propiedades favoritas.</a:t>
            </a:r>
            <a:endParaRPr lang="en-US" sz="1150" dirty="0"/>
          </a:p>
        </p:txBody>
      </p:sp>
      <p:sp>
        <p:nvSpPr>
          <p:cNvPr id="20" name="Text 16"/>
          <p:cNvSpPr/>
          <p:nvPr/>
        </p:nvSpPr>
        <p:spPr>
          <a:xfrm>
            <a:off x="7554516" y="3001685"/>
            <a:ext cx="6388060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Visualización 3D de inmuebles.</a:t>
            </a:r>
            <a:endParaRPr lang="en-US" sz="1150" dirty="0"/>
          </a:p>
        </p:txBody>
      </p:sp>
      <p:sp>
        <p:nvSpPr>
          <p:cNvPr id="21" name="Text 17"/>
          <p:cNvSpPr/>
          <p:nvPr/>
        </p:nvSpPr>
        <p:spPr>
          <a:xfrm>
            <a:off x="7554516" y="3293150"/>
            <a:ext cx="6388060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Chat directo desde la propiedad.</a:t>
            </a:r>
            <a:endParaRPr lang="en-US" sz="1150" dirty="0"/>
          </a:p>
        </p:txBody>
      </p:sp>
      <p:sp>
        <p:nvSpPr>
          <p:cNvPr id="22" name="Shape 18"/>
          <p:cNvSpPr/>
          <p:nvPr/>
        </p:nvSpPr>
        <p:spPr>
          <a:xfrm>
            <a:off x="523161" y="4070628"/>
            <a:ext cx="6717268" cy="1683782"/>
          </a:xfrm>
          <a:prstGeom prst="roundRect">
            <a:avLst>
              <a:gd name="adj" fmla="val 4345"/>
            </a:avLst>
          </a:prstGeom>
          <a:solidFill>
            <a:srgbClr val="0F0F10"/>
          </a:solidFill>
          <a:ln/>
        </p:spPr>
      </p:sp>
      <p:sp>
        <p:nvSpPr>
          <p:cNvPr id="23" name="Shape 19"/>
          <p:cNvSpPr/>
          <p:nvPr/>
        </p:nvSpPr>
        <p:spPr>
          <a:xfrm>
            <a:off x="523161" y="4055388"/>
            <a:ext cx="6717268" cy="60960"/>
          </a:xfrm>
          <a:prstGeom prst="roundRect">
            <a:avLst>
              <a:gd name="adj" fmla="val 36788"/>
            </a:avLst>
          </a:prstGeom>
          <a:solidFill>
            <a:srgbClr val="FF6BD8"/>
          </a:solidFill>
          <a:ln/>
        </p:spPr>
      </p:sp>
      <p:sp>
        <p:nvSpPr>
          <p:cNvPr id="24" name="Shape 20"/>
          <p:cNvSpPr/>
          <p:nvPr/>
        </p:nvSpPr>
        <p:spPr>
          <a:xfrm>
            <a:off x="3657540" y="3846433"/>
            <a:ext cx="448508" cy="448508"/>
          </a:xfrm>
          <a:prstGeom prst="roundRect">
            <a:avLst>
              <a:gd name="adj" fmla="val 203876"/>
            </a:avLst>
          </a:prstGeom>
          <a:solidFill>
            <a:srgbClr val="FF6BD8"/>
          </a:solidFill>
          <a:ln/>
        </p:spPr>
      </p:sp>
      <p:pic>
        <p:nvPicPr>
          <p:cNvPr id="2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2081" y="3958590"/>
            <a:ext cx="179308" cy="224195"/>
          </a:xfrm>
          <a:prstGeom prst="rect">
            <a:avLst/>
          </a:prstGeom>
        </p:spPr>
      </p:pic>
      <p:sp>
        <p:nvSpPr>
          <p:cNvPr id="26" name="Text 21"/>
          <p:cNvSpPr/>
          <p:nvPr/>
        </p:nvSpPr>
        <p:spPr>
          <a:xfrm>
            <a:off x="687824" y="4444365"/>
            <a:ext cx="1905476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Publicaciones (M)</a:t>
            </a:r>
            <a:endParaRPr lang="en-US" sz="1450" dirty="0"/>
          </a:p>
        </p:txBody>
      </p:sp>
      <p:sp>
        <p:nvSpPr>
          <p:cNvPr id="27" name="Text 22"/>
          <p:cNvSpPr/>
          <p:nvPr/>
        </p:nvSpPr>
        <p:spPr>
          <a:xfrm>
            <a:off x="687824" y="4767620"/>
            <a:ext cx="6387941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Creación de anuncios de inmuebles.</a:t>
            </a:r>
            <a:endParaRPr lang="en-US" sz="1150" dirty="0"/>
          </a:p>
        </p:txBody>
      </p:sp>
      <p:sp>
        <p:nvSpPr>
          <p:cNvPr id="28" name="Text 23"/>
          <p:cNvSpPr/>
          <p:nvPr/>
        </p:nvSpPr>
        <p:spPr>
          <a:xfrm>
            <a:off x="687824" y="5059085"/>
            <a:ext cx="6387941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Carga de fotos y videos.</a:t>
            </a:r>
            <a:endParaRPr lang="en-US" sz="1150" dirty="0"/>
          </a:p>
        </p:txBody>
      </p:sp>
      <p:sp>
        <p:nvSpPr>
          <p:cNvPr id="29" name="Text 24"/>
          <p:cNvSpPr/>
          <p:nvPr/>
        </p:nvSpPr>
        <p:spPr>
          <a:xfrm>
            <a:off x="687824" y="5350550"/>
            <a:ext cx="6387941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Inclusión de metadatos detallados.</a:t>
            </a:r>
            <a:endParaRPr lang="en-US" sz="1150" dirty="0"/>
          </a:p>
        </p:txBody>
      </p:sp>
      <p:sp>
        <p:nvSpPr>
          <p:cNvPr id="30" name="Shape 25"/>
          <p:cNvSpPr/>
          <p:nvPr/>
        </p:nvSpPr>
        <p:spPr>
          <a:xfrm>
            <a:off x="7389852" y="4070628"/>
            <a:ext cx="6717387" cy="1683782"/>
          </a:xfrm>
          <a:prstGeom prst="roundRect">
            <a:avLst>
              <a:gd name="adj" fmla="val 4345"/>
            </a:avLst>
          </a:prstGeom>
          <a:solidFill>
            <a:srgbClr val="0F0F10"/>
          </a:solidFill>
          <a:ln/>
        </p:spPr>
      </p:sp>
      <p:sp>
        <p:nvSpPr>
          <p:cNvPr id="31" name="Shape 26"/>
          <p:cNvSpPr/>
          <p:nvPr/>
        </p:nvSpPr>
        <p:spPr>
          <a:xfrm>
            <a:off x="7389852" y="4055388"/>
            <a:ext cx="6717387" cy="60960"/>
          </a:xfrm>
          <a:prstGeom prst="roundRect">
            <a:avLst>
              <a:gd name="adj" fmla="val 36788"/>
            </a:avLst>
          </a:prstGeom>
          <a:solidFill>
            <a:srgbClr val="FF6BD8"/>
          </a:solidFill>
          <a:ln/>
        </p:spPr>
      </p:sp>
      <p:sp>
        <p:nvSpPr>
          <p:cNvPr id="32" name="Shape 27"/>
          <p:cNvSpPr/>
          <p:nvPr/>
        </p:nvSpPr>
        <p:spPr>
          <a:xfrm>
            <a:off x="10524232" y="3846433"/>
            <a:ext cx="448508" cy="448508"/>
          </a:xfrm>
          <a:prstGeom prst="roundRect">
            <a:avLst>
              <a:gd name="adj" fmla="val 203876"/>
            </a:avLst>
          </a:prstGeom>
          <a:solidFill>
            <a:srgbClr val="FF6BD8"/>
          </a:solidFill>
          <a:ln/>
        </p:spPr>
      </p:sp>
      <p:pic>
        <p:nvPicPr>
          <p:cNvPr id="3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58773" y="3958590"/>
            <a:ext cx="179308" cy="224195"/>
          </a:xfrm>
          <a:prstGeom prst="rect">
            <a:avLst/>
          </a:prstGeom>
        </p:spPr>
      </p:pic>
      <p:sp>
        <p:nvSpPr>
          <p:cNvPr id="34" name="Text 28"/>
          <p:cNvSpPr/>
          <p:nvPr/>
        </p:nvSpPr>
        <p:spPr>
          <a:xfrm>
            <a:off x="7554516" y="4444365"/>
            <a:ext cx="1868805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Agenda (S)</a:t>
            </a:r>
            <a:endParaRPr lang="en-US" sz="1450" dirty="0"/>
          </a:p>
        </p:txBody>
      </p:sp>
      <p:sp>
        <p:nvSpPr>
          <p:cNvPr id="35" name="Text 29"/>
          <p:cNvSpPr/>
          <p:nvPr/>
        </p:nvSpPr>
        <p:spPr>
          <a:xfrm>
            <a:off x="7554516" y="4767620"/>
            <a:ext cx="6388060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Programación de citas con agentes.</a:t>
            </a:r>
            <a:endParaRPr lang="en-US" sz="1150" dirty="0"/>
          </a:p>
        </p:txBody>
      </p:sp>
      <p:sp>
        <p:nvSpPr>
          <p:cNvPr id="36" name="Text 30"/>
          <p:cNvSpPr/>
          <p:nvPr/>
        </p:nvSpPr>
        <p:spPr>
          <a:xfrm>
            <a:off x="7554516" y="5059085"/>
            <a:ext cx="6388060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Envío de recordatorios por correo electrónico.</a:t>
            </a:r>
            <a:endParaRPr lang="en-US" sz="1150" dirty="0"/>
          </a:p>
        </p:txBody>
      </p:sp>
      <p:sp>
        <p:nvSpPr>
          <p:cNvPr id="37" name="Shape 31"/>
          <p:cNvSpPr/>
          <p:nvPr/>
        </p:nvSpPr>
        <p:spPr>
          <a:xfrm>
            <a:off x="523161" y="6128028"/>
            <a:ext cx="6717268" cy="1683782"/>
          </a:xfrm>
          <a:prstGeom prst="roundRect">
            <a:avLst>
              <a:gd name="adj" fmla="val 4345"/>
            </a:avLst>
          </a:prstGeom>
          <a:solidFill>
            <a:srgbClr val="0F0F10"/>
          </a:solidFill>
          <a:ln/>
        </p:spPr>
      </p:sp>
      <p:sp>
        <p:nvSpPr>
          <p:cNvPr id="38" name="Shape 32"/>
          <p:cNvSpPr/>
          <p:nvPr/>
        </p:nvSpPr>
        <p:spPr>
          <a:xfrm>
            <a:off x="523161" y="6112788"/>
            <a:ext cx="6717268" cy="60960"/>
          </a:xfrm>
          <a:prstGeom prst="roundRect">
            <a:avLst>
              <a:gd name="adj" fmla="val 36788"/>
            </a:avLst>
          </a:prstGeom>
          <a:solidFill>
            <a:srgbClr val="FF6BD8"/>
          </a:solidFill>
          <a:ln/>
        </p:spPr>
      </p:sp>
      <p:sp>
        <p:nvSpPr>
          <p:cNvPr id="39" name="Shape 33"/>
          <p:cNvSpPr/>
          <p:nvPr/>
        </p:nvSpPr>
        <p:spPr>
          <a:xfrm>
            <a:off x="3657540" y="5903833"/>
            <a:ext cx="448508" cy="448508"/>
          </a:xfrm>
          <a:prstGeom prst="roundRect">
            <a:avLst>
              <a:gd name="adj" fmla="val 203876"/>
            </a:avLst>
          </a:prstGeom>
          <a:solidFill>
            <a:srgbClr val="FF6BD8"/>
          </a:solidFill>
          <a:ln/>
        </p:spPr>
      </p:sp>
      <p:pic>
        <p:nvPicPr>
          <p:cNvPr id="4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2081" y="6015990"/>
            <a:ext cx="179308" cy="224195"/>
          </a:xfrm>
          <a:prstGeom prst="rect">
            <a:avLst/>
          </a:prstGeom>
        </p:spPr>
      </p:pic>
      <p:sp>
        <p:nvSpPr>
          <p:cNvPr id="41" name="Text 34"/>
          <p:cNvSpPr/>
          <p:nvPr/>
        </p:nvSpPr>
        <p:spPr>
          <a:xfrm>
            <a:off x="687824" y="6501765"/>
            <a:ext cx="1868805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Perfil (S)</a:t>
            </a:r>
            <a:endParaRPr lang="en-US" sz="1450" dirty="0"/>
          </a:p>
        </p:txBody>
      </p:sp>
      <p:sp>
        <p:nvSpPr>
          <p:cNvPr id="42" name="Text 35"/>
          <p:cNvSpPr/>
          <p:nvPr/>
        </p:nvSpPr>
        <p:spPr>
          <a:xfrm>
            <a:off x="687824" y="6825020"/>
            <a:ext cx="6387941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Operaciones CRUD para datos de usuario.</a:t>
            </a:r>
            <a:endParaRPr lang="en-US" sz="1150" dirty="0"/>
          </a:p>
        </p:txBody>
      </p:sp>
      <p:sp>
        <p:nvSpPr>
          <p:cNvPr id="43" name="Text 36"/>
          <p:cNvSpPr/>
          <p:nvPr/>
        </p:nvSpPr>
        <p:spPr>
          <a:xfrm>
            <a:off x="687824" y="7116485"/>
            <a:ext cx="6387941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Visualización de estadísticas personales.</a:t>
            </a:r>
            <a:endParaRPr lang="en-US" sz="1150" dirty="0"/>
          </a:p>
        </p:txBody>
      </p:sp>
      <p:sp>
        <p:nvSpPr>
          <p:cNvPr id="44" name="Text 37"/>
          <p:cNvSpPr/>
          <p:nvPr/>
        </p:nvSpPr>
        <p:spPr>
          <a:xfrm>
            <a:off x="687824" y="7407950"/>
            <a:ext cx="6387941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Chat 1:1 con otros usuarios/agentes.</a:t>
            </a:r>
            <a:endParaRPr lang="en-US" sz="1150" dirty="0"/>
          </a:p>
        </p:txBody>
      </p:sp>
      <p:sp>
        <p:nvSpPr>
          <p:cNvPr id="45" name="Shape 38"/>
          <p:cNvSpPr/>
          <p:nvPr/>
        </p:nvSpPr>
        <p:spPr>
          <a:xfrm>
            <a:off x="7389852" y="6128028"/>
            <a:ext cx="6717387" cy="1683782"/>
          </a:xfrm>
          <a:prstGeom prst="roundRect">
            <a:avLst>
              <a:gd name="adj" fmla="val 4345"/>
            </a:avLst>
          </a:prstGeom>
          <a:solidFill>
            <a:srgbClr val="0F0F10"/>
          </a:solidFill>
          <a:ln/>
        </p:spPr>
      </p:sp>
      <p:sp>
        <p:nvSpPr>
          <p:cNvPr id="46" name="Shape 39"/>
          <p:cNvSpPr/>
          <p:nvPr/>
        </p:nvSpPr>
        <p:spPr>
          <a:xfrm>
            <a:off x="7389852" y="6112788"/>
            <a:ext cx="6717387" cy="60960"/>
          </a:xfrm>
          <a:prstGeom prst="roundRect">
            <a:avLst>
              <a:gd name="adj" fmla="val 36788"/>
            </a:avLst>
          </a:prstGeom>
          <a:solidFill>
            <a:srgbClr val="FF6BD8"/>
          </a:solidFill>
          <a:ln/>
        </p:spPr>
      </p:sp>
      <p:sp>
        <p:nvSpPr>
          <p:cNvPr id="47" name="Shape 40"/>
          <p:cNvSpPr/>
          <p:nvPr/>
        </p:nvSpPr>
        <p:spPr>
          <a:xfrm>
            <a:off x="10524232" y="5903833"/>
            <a:ext cx="448508" cy="448508"/>
          </a:xfrm>
          <a:prstGeom prst="roundRect">
            <a:avLst>
              <a:gd name="adj" fmla="val 203876"/>
            </a:avLst>
          </a:prstGeom>
          <a:solidFill>
            <a:srgbClr val="FF6BD8"/>
          </a:solidFill>
          <a:ln/>
        </p:spPr>
      </p:sp>
      <p:pic>
        <p:nvPicPr>
          <p:cNvPr id="4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58773" y="6015990"/>
            <a:ext cx="179308" cy="224195"/>
          </a:xfrm>
          <a:prstGeom prst="rect">
            <a:avLst/>
          </a:prstGeom>
        </p:spPr>
      </p:pic>
      <p:sp>
        <p:nvSpPr>
          <p:cNvPr id="49" name="Text 41"/>
          <p:cNvSpPr/>
          <p:nvPr/>
        </p:nvSpPr>
        <p:spPr>
          <a:xfrm>
            <a:off x="7554516" y="6501765"/>
            <a:ext cx="2017633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Administración (M)</a:t>
            </a:r>
            <a:endParaRPr lang="en-US" sz="1450" dirty="0"/>
          </a:p>
        </p:txBody>
      </p:sp>
      <p:sp>
        <p:nvSpPr>
          <p:cNvPr id="50" name="Text 42"/>
          <p:cNvSpPr/>
          <p:nvPr/>
        </p:nvSpPr>
        <p:spPr>
          <a:xfrm>
            <a:off x="7554516" y="6825020"/>
            <a:ext cx="6388060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Panel de control administrativo.</a:t>
            </a:r>
            <a:endParaRPr lang="en-US" sz="1150" dirty="0"/>
          </a:p>
        </p:txBody>
      </p:sp>
      <p:sp>
        <p:nvSpPr>
          <p:cNvPr id="51" name="Text 43"/>
          <p:cNvSpPr/>
          <p:nvPr/>
        </p:nvSpPr>
        <p:spPr>
          <a:xfrm>
            <a:off x="7554516" y="7116485"/>
            <a:ext cx="6388060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CRUD de usuarios, agentes y propiedades.</a:t>
            </a:r>
            <a:endParaRPr lang="en-US" sz="1150" dirty="0"/>
          </a:p>
        </p:txBody>
      </p:sp>
      <p:sp>
        <p:nvSpPr>
          <p:cNvPr id="52" name="Rectángulo 51"/>
          <p:cNvSpPr/>
          <p:nvPr/>
        </p:nvSpPr>
        <p:spPr>
          <a:xfrm>
            <a:off x="12870180" y="7806094"/>
            <a:ext cx="1714500" cy="30408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8533" y="509468"/>
            <a:ext cx="5557957" cy="463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Requisitos No Funcionales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648533" y="1343263"/>
            <a:ext cx="1333333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Estos requisitos aseguran la calidad, eficiencia y confiabilidad de la plataforma VisioHome: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48533" y="1847969"/>
            <a:ext cx="6574036" cy="2196465"/>
          </a:xfrm>
          <a:prstGeom prst="roundRect">
            <a:avLst>
              <a:gd name="adj" fmla="val 4996"/>
            </a:avLst>
          </a:prstGeom>
          <a:solidFill>
            <a:srgbClr val="0F0F10"/>
          </a:solidFill>
          <a:ln w="22860">
            <a:solidFill>
              <a:srgbClr val="474748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25673" y="1847969"/>
            <a:ext cx="91440" cy="2196465"/>
          </a:xfrm>
          <a:prstGeom prst="roundRect">
            <a:avLst>
              <a:gd name="adj" fmla="val 30397"/>
            </a:avLst>
          </a:prstGeom>
          <a:solidFill>
            <a:srgbClr val="FF6BD8"/>
          </a:solidFill>
          <a:ln/>
        </p:spPr>
      </p:sp>
      <p:sp>
        <p:nvSpPr>
          <p:cNvPr id="6" name="Text 4"/>
          <p:cNvSpPr/>
          <p:nvPr/>
        </p:nvSpPr>
        <p:spPr>
          <a:xfrm>
            <a:off x="925235" y="2056090"/>
            <a:ext cx="2316242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Seguridad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25235" y="2456617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Contraseñas con hash (Argon2/BCrypt).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925235" y="2817733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Autenticación basada en JWT.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925235" y="3178850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Control de acceso basado en roles (RBAC).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925235" y="3539966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Autenticación de dos factores (2FA).</a:t>
            </a:r>
            <a:endParaRPr lang="en-US" sz="1450" dirty="0"/>
          </a:p>
        </p:txBody>
      </p:sp>
      <p:sp>
        <p:nvSpPr>
          <p:cNvPr id="11" name="Shape 9"/>
          <p:cNvSpPr/>
          <p:nvPr/>
        </p:nvSpPr>
        <p:spPr>
          <a:xfrm>
            <a:off x="7407831" y="1847969"/>
            <a:ext cx="6574036" cy="2196465"/>
          </a:xfrm>
          <a:prstGeom prst="roundRect">
            <a:avLst>
              <a:gd name="adj" fmla="val 4996"/>
            </a:avLst>
          </a:prstGeom>
          <a:solidFill>
            <a:srgbClr val="0F0F10"/>
          </a:solidFill>
          <a:ln w="22860">
            <a:solidFill>
              <a:srgbClr val="47474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384971" y="1847969"/>
            <a:ext cx="91440" cy="2196465"/>
          </a:xfrm>
          <a:prstGeom prst="roundRect">
            <a:avLst>
              <a:gd name="adj" fmla="val 30397"/>
            </a:avLst>
          </a:prstGeom>
          <a:solidFill>
            <a:srgbClr val="FF6BD8"/>
          </a:solidFill>
          <a:ln/>
        </p:spPr>
      </p:sp>
      <p:sp>
        <p:nvSpPr>
          <p:cNvPr id="13" name="Text 11"/>
          <p:cNvSpPr/>
          <p:nvPr/>
        </p:nvSpPr>
        <p:spPr>
          <a:xfrm>
            <a:off x="7684532" y="2056090"/>
            <a:ext cx="2316242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Rendimiento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7684532" y="2456617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Carga del catálogo en menos de 2 segundos con 10,000 propiedades.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7684532" y="2817733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Respuestas rápidas en todas las interacciones clave.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648533" y="4229695"/>
            <a:ext cx="6574036" cy="1474232"/>
          </a:xfrm>
          <a:prstGeom prst="roundRect">
            <a:avLst>
              <a:gd name="adj" fmla="val 7443"/>
            </a:avLst>
          </a:prstGeom>
          <a:solidFill>
            <a:srgbClr val="0F0F10"/>
          </a:solidFill>
          <a:ln w="22860">
            <a:solidFill>
              <a:srgbClr val="474748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625673" y="4229695"/>
            <a:ext cx="91440" cy="1474232"/>
          </a:xfrm>
          <a:prstGeom prst="roundRect">
            <a:avLst>
              <a:gd name="adj" fmla="val 30397"/>
            </a:avLst>
          </a:prstGeom>
          <a:solidFill>
            <a:srgbClr val="FF6BD8"/>
          </a:solidFill>
          <a:ln/>
        </p:spPr>
      </p:sp>
      <p:sp>
        <p:nvSpPr>
          <p:cNvPr id="18" name="Text 16"/>
          <p:cNvSpPr/>
          <p:nvPr/>
        </p:nvSpPr>
        <p:spPr>
          <a:xfrm>
            <a:off x="925235" y="4437817"/>
            <a:ext cx="2316242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Disponibilidad</a:t>
            </a:r>
            <a:endParaRPr lang="en-US" sz="1800" dirty="0"/>
          </a:p>
        </p:txBody>
      </p:sp>
      <p:sp>
        <p:nvSpPr>
          <p:cNvPr id="19" name="Text 17"/>
          <p:cNvSpPr/>
          <p:nvPr/>
        </p:nvSpPr>
        <p:spPr>
          <a:xfrm>
            <a:off x="925235" y="4838343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99.5% de tiempo de actividad mensual.</a:t>
            </a:r>
            <a:endParaRPr lang="en-US" sz="1450" dirty="0"/>
          </a:p>
        </p:txBody>
      </p:sp>
      <p:sp>
        <p:nvSpPr>
          <p:cNvPr id="20" name="Text 18"/>
          <p:cNvSpPr/>
          <p:nvPr/>
        </p:nvSpPr>
        <p:spPr>
          <a:xfrm>
            <a:off x="925235" y="5199459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Mínimo impacto por mantenimiento programado.</a:t>
            </a:r>
            <a:endParaRPr lang="en-US" sz="1450" dirty="0"/>
          </a:p>
        </p:txBody>
      </p:sp>
      <p:sp>
        <p:nvSpPr>
          <p:cNvPr id="21" name="Shape 19"/>
          <p:cNvSpPr/>
          <p:nvPr/>
        </p:nvSpPr>
        <p:spPr>
          <a:xfrm>
            <a:off x="7407831" y="4229695"/>
            <a:ext cx="6574036" cy="1474232"/>
          </a:xfrm>
          <a:prstGeom prst="roundRect">
            <a:avLst>
              <a:gd name="adj" fmla="val 7443"/>
            </a:avLst>
          </a:prstGeom>
          <a:solidFill>
            <a:srgbClr val="0F0F10"/>
          </a:solidFill>
          <a:ln w="22860">
            <a:solidFill>
              <a:srgbClr val="474748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7384971" y="4229695"/>
            <a:ext cx="91440" cy="1474232"/>
          </a:xfrm>
          <a:prstGeom prst="roundRect">
            <a:avLst>
              <a:gd name="adj" fmla="val 30397"/>
            </a:avLst>
          </a:prstGeom>
          <a:solidFill>
            <a:srgbClr val="FF6BD8"/>
          </a:solidFill>
          <a:ln/>
        </p:spPr>
      </p:sp>
      <p:sp>
        <p:nvSpPr>
          <p:cNvPr id="23" name="Text 21"/>
          <p:cNvSpPr/>
          <p:nvPr/>
        </p:nvSpPr>
        <p:spPr>
          <a:xfrm>
            <a:off x="7684532" y="4437817"/>
            <a:ext cx="2316242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Usabilidad</a:t>
            </a:r>
            <a:endParaRPr lang="en-US" sz="1800" dirty="0"/>
          </a:p>
        </p:txBody>
      </p:sp>
      <p:sp>
        <p:nvSpPr>
          <p:cNvPr id="24" name="Text 22"/>
          <p:cNvSpPr/>
          <p:nvPr/>
        </p:nvSpPr>
        <p:spPr>
          <a:xfrm>
            <a:off x="7684532" y="4838343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Diseño responsive para todos los dispositivos.</a:t>
            </a:r>
            <a:endParaRPr lang="en-US" sz="1450" dirty="0"/>
          </a:p>
        </p:txBody>
      </p:sp>
      <p:sp>
        <p:nvSpPr>
          <p:cNvPr id="25" name="Text 23"/>
          <p:cNvSpPr/>
          <p:nvPr/>
        </p:nvSpPr>
        <p:spPr>
          <a:xfrm>
            <a:off x="7684532" y="5199459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Accesibilidad web (WCAG 2.1) para usuarios con discapacidades.</a:t>
            </a:r>
            <a:endParaRPr lang="en-US" sz="1450" dirty="0"/>
          </a:p>
        </p:txBody>
      </p:sp>
      <p:sp>
        <p:nvSpPr>
          <p:cNvPr id="26" name="Shape 24"/>
          <p:cNvSpPr/>
          <p:nvPr/>
        </p:nvSpPr>
        <p:spPr>
          <a:xfrm>
            <a:off x="648533" y="5889188"/>
            <a:ext cx="6574036" cy="1835348"/>
          </a:xfrm>
          <a:prstGeom prst="roundRect">
            <a:avLst>
              <a:gd name="adj" fmla="val 5979"/>
            </a:avLst>
          </a:prstGeom>
          <a:solidFill>
            <a:srgbClr val="0F0F10"/>
          </a:solidFill>
          <a:ln w="22860">
            <a:solidFill>
              <a:srgbClr val="474748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625673" y="5889188"/>
            <a:ext cx="91440" cy="1835348"/>
          </a:xfrm>
          <a:prstGeom prst="roundRect">
            <a:avLst>
              <a:gd name="adj" fmla="val 30397"/>
            </a:avLst>
          </a:prstGeom>
          <a:solidFill>
            <a:srgbClr val="FF6BD8"/>
          </a:solidFill>
          <a:ln/>
        </p:spPr>
      </p:sp>
      <p:sp>
        <p:nvSpPr>
          <p:cNvPr id="28" name="Text 26"/>
          <p:cNvSpPr/>
          <p:nvPr/>
        </p:nvSpPr>
        <p:spPr>
          <a:xfrm>
            <a:off x="925235" y="6097310"/>
            <a:ext cx="2316242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Privacidad</a:t>
            </a:r>
            <a:endParaRPr lang="en-US" sz="1800" dirty="0"/>
          </a:p>
        </p:txBody>
      </p:sp>
      <p:sp>
        <p:nvSpPr>
          <p:cNvPr id="29" name="Text 27"/>
          <p:cNvSpPr/>
          <p:nvPr/>
        </p:nvSpPr>
        <p:spPr>
          <a:xfrm>
            <a:off x="925235" y="6497836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Minimización de la recolección de datos.</a:t>
            </a:r>
            <a:endParaRPr lang="en-US" sz="1450" dirty="0"/>
          </a:p>
        </p:txBody>
      </p:sp>
      <p:sp>
        <p:nvSpPr>
          <p:cNvPr id="30" name="Text 28"/>
          <p:cNvSpPr/>
          <p:nvPr/>
        </p:nvSpPr>
        <p:spPr>
          <a:xfrm>
            <a:off x="925235" y="6858953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Consentimiento explícito para el uso de cookies.</a:t>
            </a:r>
            <a:endParaRPr lang="en-US" sz="1450" dirty="0"/>
          </a:p>
        </p:txBody>
      </p:sp>
      <p:sp>
        <p:nvSpPr>
          <p:cNvPr id="31" name="Text 29"/>
          <p:cNvSpPr/>
          <p:nvPr/>
        </p:nvSpPr>
        <p:spPr>
          <a:xfrm>
            <a:off x="925235" y="7220069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Cumplimiento con regulaciones de protección de datos.</a:t>
            </a:r>
            <a:endParaRPr lang="en-US" sz="1450" dirty="0"/>
          </a:p>
        </p:txBody>
      </p:sp>
      <p:sp>
        <p:nvSpPr>
          <p:cNvPr id="32" name="Shape 30"/>
          <p:cNvSpPr/>
          <p:nvPr/>
        </p:nvSpPr>
        <p:spPr>
          <a:xfrm>
            <a:off x="7407831" y="5889188"/>
            <a:ext cx="6574036" cy="1835348"/>
          </a:xfrm>
          <a:prstGeom prst="roundRect">
            <a:avLst>
              <a:gd name="adj" fmla="val 5979"/>
            </a:avLst>
          </a:prstGeom>
          <a:solidFill>
            <a:srgbClr val="0F0F10"/>
          </a:solidFill>
          <a:ln w="22860">
            <a:solidFill>
              <a:srgbClr val="474748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7384971" y="5889188"/>
            <a:ext cx="91440" cy="1835348"/>
          </a:xfrm>
          <a:prstGeom prst="roundRect">
            <a:avLst>
              <a:gd name="adj" fmla="val 30397"/>
            </a:avLst>
          </a:prstGeom>
          <a:solidFill>
            <a:srgbClr val="FF6BD8"/>
          </a:solidFill>
          <a:ln/>
        </p:spPr>
      </p:sp>
      <p:sp>
        <p:nvSpPr>
          <p:cNvPr id="34" name="Text 32"/>
          <p:cNvSpPr/>
          <p:nvPr/>
        </p:nvSpPr>
        <p:spPr>
          <a:xfrm>
            <a:off x="7684532" y="6097310"/>
            <a:ext cx="2316242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Integración</a:t>
            </a:r>
            <a:endParaRPr lang="en-US" sz="1800" dirty="0"/>
          </a:p>
        </p:txBody>
      </p:sp>
      <p:sp>
        <p:nvSpPr>
          <p:cNvPr id="35" name="Text 33"/>
          <p:cNvSpPr/>
          <p:nvPr/>
        </p:nvSpPr>
        <p:spPr>
          <a:xfrm>
            <a:off x="7684532" y="6497836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Soporte para OAuth 2.0.</a:t>
            </a:r>
            <a:endParaRPr lang="en-US" sz="1450" dirty="0"/>
          </a:p>
        </p:txBody>
      </p:sp>
      <p:sp>
        <p:nvSpPr>
          <p:cNvPr id="36" name="Text 34"/>
          <p:cNvSpPr/>
          <p:nvPr/>
        </p:nvSpPr>
        <p:spPr>
          <a:xfrm>
            <a:off x="7684532" y="6858953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APIs REST/JSON para comunicación.</a:t>
            </a:r>
            <a:endParaRPr lang="en-US" sz="1450" dirty="0"/>
          </a:p>
        </p:txBody>
      </p:sp>
      <p:sp>
        <p:nvSpPr>
          <p:cNvPr id="37" name="Text 35"/>
          <p:cNvSpPr/>
          <p:nvPr/>
        </p:nvSpPr>
        <p:spPr>
          <a:xfrm>
            <a:off x="7684532" y="7220069"/>
            <a:ext cx="6089213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Uso de WebSockets para comunicación en tiempo real (chat).</a:t>
            </a:r>
            <a:endParaRPr lang="en-US" sz="1450" dirty="0"/>
          </a:p>
        </p:txBody>
      </p:sp>
      <p:sp>
        <p:nvSpPr>
          <p:cNvPr id="38" name="Rectángulo 37"/>
          <p:cNvSpPr/>
          <p:nvPr/>
        </p:nvSpPr>
        <p:spPr>
          <a:xfrm>
            <a:off x="12858750" y="7806094"/>
            <a:ext cx="1714500" cy="30408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606" y="514469"/>
            <a:ext cx="3740706" cy="467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Conclusión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654606" y="1360646"/>
            <a:ext cx="7810143" cy="897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VisioHome busca </a:t>
            </a:r>
            <a:r>
              <a:rPr lang="en-US" sz="1450" dirty="0">
                <a:solidFill>
                  <a:srgbClr val="FF6BD8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revolucionar la experiencia inmobiliaria</a:t>
            </a: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al integrar tecnologías de visualización 3D y Realidad Aumentada, haciendo la búsqueda de propiedades más eficiente y atractiva.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54606" y="2426494"/>
            <a:ext cx="7810143" cy="897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Nuestra propuesta se basa en una arquitectura sólida que prioriza la seguridad, el rendimiento, la accesibilidad y la escalabilidad, garantizando una plataforma confiable y de alta calidad para todos los usuarios.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54606" y="3511034"/>
            <a:ext cx="2337911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Próximos Pasos</a:t>
            </a:r>
            <a:endParaRPr lang="en-US" sz="18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06" y="4013716"/>
            <a:ext cx="186928" cy="23372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654606" y="4308634"/>
            <a:ext cx="7810143" cy="22860"/>
          </a:xfrm>
          <a:prstGeom prst="rect">
            <a:avLst/>
          </a:prstGeom>
          <a:solidFill>
            <a:srgbClr val="FF6BD8"/>
          </a:solidFill>
          <a:ln/>
        </p:spPr>
      </p:sp>
      <p:sp>
        <p:nvSpPr>
          <p:cNvPr id="8" name="Text 5"/>
          <p:cNvSpPr/>
          <p:nvPr/>
        </p:nvSpPr>
        <p:spPr>
          <a:xfrm>
            <a:off x="654606" y="4447818"/>
            <a:ext cx="2524244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Iteración en Fases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54606" y="4927044"/>
            <a:ext cx="7810143" cy="59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Desarrollo de funcionalidades avanzadas como pagos, aplicación móvil nativa y AR más sofisticado en futuras etapas.</a:t>
            </a:r>
            <a:endParaRPr lang="en-US" sz="14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606" y="5852636"/>
            <a:ext cx="186928" cy="233720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654606" y="6147554"/>
            <a:ext cx="7810143" cy="22860"/>
          </a:xfrm>
          <a:prstGeom prst="rect">
            <a:avLst/>
          </a:prstGeom>
          <a:solidFill>
            <a:srgbClr val="FF6BD8"/>
          </a:solidFill>
          <a:ln/>
        </p:spPr>
      </p:sp>
      <p:sp>
        <p:nvSpPr>
          <p:cNvPr id="12" name="Text 8"/>
          <p:cNvSpPr/>
          <p:nvPr/>
        </p:nvSpPr>
        <p:spPr>
          <a:xfrm>
            <a:off x="654606" y="6286738"/>
            <a:ext cx="266450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Validación Continua</a:t>
            </a:r>
            <a:endParaRPr lang="en-US" sz="1800" dirty="0"/>
          </a:p>
        </p:txBody>
      </p:sp>
      <p:sp>
        <p:nvSpPr>
          <p:cNvPr id="13" name="Text 9"/>
          <p:cNvSpPr/>
          <p:nvPr/>
        </p:nvSpPr>
        <p:spPr>
          <a:xfrm>
            <a:off x="654606" y="6765965"/>
            <a:ext cx="7810143" cy="59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Recopilación de feedback y validación con usuarios y agentes para asegurar que la plataforma cumpla con sus necesidades y expectativas.</a:t>
            </a:r>
            <a:endParaRPr lang="en-US" sz="1450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8616" y="1402794"/>
            <a:ext cx="5054679" cy="5054679"/>
          </a:xfrm>
          <a:prstGeom prst="rect">
            <a:avLst/>
          </a:prstGeom>
        </p:spPr>
      </p:pic>
      <p:sp>
        <p:nvSpPr>
          <p:cNvPr id="15" name="Rectángulo 14"/>
          <p:cNvSpPr/>
          <p:nvPr/>
        </p:nvSpPr>
        <p:spPr>
          <a:xfrm>
            <a:off x="12778740" y="7783234"/>
            <a:ext cx="1714500" cy="30408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742</Words>
  <Application>Microsoft Office PowerPoint</Application>
  <PresentationFormat>Personalizado</PresentationFormat>
  <Paragraphs>114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Fira Sans</vt:lpstr>
      <vt:lpstr>Fira Mono Medium</vt:lpstr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Dylan Ríos henao</cp:lastModifiedBy>
  <cp:revision>3</cp:revision>
  <dcterms:created xsi:type="dcterms:W3CDTF">2025-09-12T14:11:05Z</dcterms:created>
  <dcterms:modified xsi:type="dcterms:W3CDTF">2025-09-12T14:34:02Z</dcterms:modified>
</cp:coreProperties>
</file>